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86" r:id="rId4"/>
    <p:sldId id="261" r:id="rId5"/>
    <p:sldId id="280" r:id="rId6"/>
    <p:sldId id="281" r:id="rId7"/>
    <p:sldId id="290" r:id="rId8"/>
    <p:sldId id="283" r:id="rId9"/>
    <p:sldId id="293" r:id="rId10"/>
    <p:sldId id="294" r:id="rId11"/>
    <p:sldId id="292" r:id="rId12"/>
    <p:sldId id="296" r:id="rId13"/>
    <p:sldId id="297" r:id="rId14"/>
    <p:sldId id="295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ana Bećić" initials="DB" lastIdx="1" clrIdx="0">
    <p:extLst>
      <p:ext uri="{19B8F6BF-5375-455C-9EA6-DF929625EA0E}">
        <p15:presenceInfo xmlns:p15="http://schemas.microsoft.com/office/powerpoint/2012/main" userId="S-1-5-21-1487641033-1019195653-2548230883-98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275"/>
    <a:srgbClr val="FF6600"/>
    <a:srgbClr val="E04006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5D5D6-5347-4F2A-B2ED-88365C0C7B32}" v="2" dt="2019-01-24T06:58:17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343" autoAdjust="0"/>
  </p:normalViewPr>
  <p:slideViewPr>
    <p:cSldViewPr snapToGrid="0">
      <p:cViewPr varScale="1">
        <p:scale>
          <a:sx n="81" d="100"/>
          <a:sy n="81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395F-6A3C-4093-A5E2-DDC09A94BC8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27C86-89B9-440F-9927-CC2E813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27C86-89B9-440F-9927-CC2E813E7A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4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27C86-89B9-440F-9927-CC2E813E7A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38A8-81C9-4445-A825-103FBA3B0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6974F-F177-4AC0-AEF5-961821E50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4D397-C5A9-4122-8D36-6754EF23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47843-0F1A-49EC-ADEE-ADC93A47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EE3FB-3E43-4B80-8FE5-7674F06E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EED6-6549-4D46-B5F1-FDCB65BC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494C7-661A-4E06-8A10-73A96C61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158D2-99A0-4881-92B4-71D16824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7EE2-080B-4F65-95CF-0B30B06D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89305-2C8A-4882-8CF9-7F2DEA50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7F74C-9AB7-427E-9944-DA36CBD95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879F3-36EC-4D6A-82AA-D12733350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5BD9-56EE-4B93-B138-BA5EF363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90F8-A933-4220-BBE6-4A2851B5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BB4B8-4759-4FB8-AE31-68F3EA6E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64CE-69D2-438E-B7D3-78236C0B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69E2-9750-4C24-AA0D-49C78D83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06F05-83F4-495D-9733-15D9BD98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A0C65-870A-43F4-894A-7722012C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A768-DB06-45E4-8CA9-4D394FF4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9C09-8140-4F10-8FD7-CBCA96C8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5ED4F-C4F4-46A4-B4A0-388BF9FEB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569FB-CA25-4476-ADFB-B9A866DE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AA17-10B6-464B-8F94-EBFE21B8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9FD8-B272-496D-9CE2-A40FD4A1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ED9A-1961-4EBC-ABD8-D63CA18F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DE5F2-E5D7-4BFA-94AC-65BDA93A0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D39A6-723A-4C5A-AAE3-BE35D8809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1A4EA-075E-4782-87D6-DA568C4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1B30B-D880-491A-A50F-BB416743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6A4F2-79A1-4E30-B7CB-D7E6D910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2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1F4A-956E-4DF7-88EF-CA84E835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50D7D-27B5-4558-94D1-621D3A6B3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20C05-163B-4BA4-886F-5E0793E4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EFA7B-3C90-4A75-A504-E0D59C40B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D91E5-0A3B-4244-BFA8-95319A0B4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77B65-C707-4778-BA2D-1E416FA1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8020E-A78F-45EC-8829-65A4B4BC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FF358-5AB0-467F-A372-6C0C26FC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7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8BCF-B3A9-4852-B2B5-49D46BA2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F1621-D1D6-4F0E-80B5-AB270D22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E7D5A-38E3-4EDF-B099-D342EA7C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3D9FC-08F2-46EC-BAF4-EAA8001A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6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0CC4E-6E53-49EA-B401-1659EEEB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F07FD-25BF-4DFB-871F-F8820AD2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F98D4-F614-427E-9216-84200615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3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B652-38D6-4CEB-8224-99B9AC75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131A-29F1-4DC4-8FFE-811D86A54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CE5D6-CBEF-4239-AFB9-63259E56D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C805-C658-4F44-B9E2-F210D903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E11C2-BE03-4266-BABB-DBE8B44D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B2881-5B7A-4C11-B137-7830367A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BB3C-915E-4FA8-8468-70888EE8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2CD5A-8F9B-45E5-A7F3-308A94BED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5F4F0-2727-4A47-A0B1-8BC199961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B3186-4B52-44AF-ABEB-561648D1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C305B-03CA-4473-AE29-62BBBB53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A60B1-400C-4911-BEE0-98F1AD5C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CF0A3-843F-44F9-9FB9-CFD58770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1A53E-CED6-45E2-BDD8-E2DDEBF30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1334-B6D7-4188-B2E0-4EB31C9A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D398-ACB5-4948-92C6-91688820A26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946F-CA29-48EF-B3DF-A84D1A33F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891B-CD19-4701-8C61-298646922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CCC3-7446-4582-9ABF-87EB743E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id.gov.rs/documents/Lokacije_eID.pdf" TargetMode="External"/><Relationship Id="rId3" Type="http://schemas.openxmlformats.org/officeDocument/2006/relationships/hyperlink" Target="https://eid.gov.rs/documents/Uputstvo_Za%20_registraciju%20_korisnickim%20_imenom_lozinkom_gradjanin_RS.pdf" TargetMode="External"/><Relationship Id="rId7" Type="http://schemas.openxmlformats.org/officeDocument/2006/relationships/hyperlink" Target="https://eid.gov.rs/documents/Uputstvo_Generisanje_parametara_za_ConsentID_pomocu_kvalifikovanog_elektronskog_sertifikata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id.gov.rs/documents/Uputstvo_Za_instalaciju_mobilne_aplikacije_ConsentID.pdf" TargetMode="External"/><Relationship Id="rId5" Type="http://schemas.openxmlformats.org/officeDocument/2006/relationships/hyperlink" Target="https://eid.gov.rs/documents/Uputstvo_za_registraciju_kvalifikovanim_elektronskim_sertifikatom.pdf" TargetMode="External"/><Relationship Id="rId4" Type="http://schemas.openxmlformats.org/officeDocument/2006/relationships/hyperlink" Target="https://eid.gov.rs/documents/Uputstvo_Za_registraciju_korisnickim_imenom_lozinkom_strani_drzavljanin.pdf" TargetMode="External"/><Relationship Id="rId9" Type="http://schemas.openxmlformats.org/officeDocument/2006/relationships/hyperlink" Target="mailto:office@ite.gov.r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d.gov.rs/documents/Lokacije_eID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id.gov.rs/documents/Lokacije_eID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verifikacija@eid.gov.r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id.gov.rs/documents/Uputstvo_Za_instalaciju_mobilne_aplikacije_ConsentID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ca.mup.gov.rs/ca/ca_cyr/start/pocetna/" TargetMode="External"/><Relationship Id="rId7" Type="http://schemas.openxmlformats.org/officeDocument/2006/relationships/hyperlink" Target="https://essqca.e-smartsys.com/elektronski-potpi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alcom.rs/rs/proizvodi/kvalifikovani-sertifikat/" TargetMode="External"/><Relationship Id="rId5" Type="http://schemas.openxmlformats.org/officeDocument/2006/relationships/hyperlink" Target="https://pks.rs/strana/sekcija/usluge-elektronski-sertifikat-procedura-izdavanja" TargetMode="External"/><Relationship Id="rId4" Type="http://schemas.openxmlformats.org/officeDocument/2006/relationships/hyperlink" Target="https://www.ca.posta.rs/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9A5F-85BC-4CB7-B7CC-A1E300651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149" y="1801505"/>
            <a:ext cx="10740787" cy="2902470"/>
          </a:xfrm>
        </p:spPr>
        <p:txBody>
          <a:bodyPr>
            <a:normAutofit fontScale="90000"/>
          </a:bodyPr>
          <a:lstStyle/>
          <a:p>
            <a:r>
              <a:rPr lang="sr-Cyrl-RS" sz="4400" b="1">
                <a:solidFill>
                  <a:schemeClr val="bg1"/>
                </a:solidFill>
              </a:rPr>
              <a:t>Портал за електронску идентификацију</a:t>
            </a:r>
            <a:br>
              <a:rPr lang="sr-Cyrl-R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https://eid.gov.rs/</a:t>
            </a:r>
            <a:br>
              <a:rPr lang="sr-Cyrl-RS" sz="4400" b="1">
                <a:solidFill>
                  <a:schemeClr val="bg1"/>
                </a:solidFill>
              </a:rPr>
            </a:br>
            <a:br>
              <a:rPr lang="sr-Cyrl-RS" sz="4400" b="1">
                <a:solidFill>
                  <a:schemeClr val="bg1"/>
                </a:solidFill>
              </a:rPr>
            </a:br>
            <a:br>
              <a:rPr lang="sr-Cyrl-RS" sz="4400" b="1">
                <a:solidFill>
                  <a:schemeClr val="bg1"/>
                </a:solidFill>
              </a:rPr>
            </a:br>
            <a:br>
              <a:rPr lang="sr-Cyrl-RS" sz="2000" b="1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3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D3B57B-8B00-4399-B836-98086775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RS" sz="3000" b="1" dirty="0"/>
            </a:br>
            <a:br>
              <a:rPr lang="sr-Cyrl-RS" sz="3000" b="1" dirty="0"/>
            </a:br>
            <a:br>
              <a:rPr lang="sr-Cyrl-RS" sz="3000" b="1" dirty="0"/>
            </a:br>
            <a:br>
              <a:rPr lang="sr-Cyrl-RS" sz="3000" b="1" dirty="0"/>
            </a:br>
            <a:br>
              <a:rPr lang="sr-Cyrl-RS" sz="3000" b="1" dirty="0"/>
            </a:br>
            <a:r>
              <a:rPr lang="sr-Cyrl-RS" sz="3000" b="1" dirty="0"/>
              <a:t> </a:t>
            </a:r>
            <a:endParaRPr lang="en-US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C55E-F2FF-46E2-BFCC-D89FF9675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873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Форма за регистрацију квалификованим </a:t>
            </a:r>
            <a:r>
              <a:rPr lang="ru-RU"/>
              <a:t>електронским сертификатом </a:t>
            </a:r>
            <a:r>
              <a:rPr lang="ru-RU" dirty="0"/>
              <a:t>за </a:t>
            </a:r>
            <a:r>
              <a:rPr lang="sr-Cyrl-RS" dirty="0"/>
              <a:t>нерезиденте</a:t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280EA-F3E4-4BC8-9421-E5F2123BD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156" y="1056054"/>
            <a:ext cx="6729084" cy="59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D3B57B-8B00-4399-B836-980867752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463454" cy="762193"/>
          </a:xfrm>
        </p:spPr>
        <p:txBody>
          <a:bodyPr>
            <a:normAutofit/>
          </a:bodyPr>
          <a:lstStyle/>
          <a:p>
            <a:r>
              <a:rPr lang="sr-Cyrl-RS" sz="3000" b="1" dirty="0"/>
              <a:t>Пријава квалификованим електронским сертификатом</a:t>
            </a:r>
            <a:r>
              <a:rPr lang="sr-Latn-ME" sz="3000" b="1" dirty="0"/>
              <a:t> </a:t>
            </a:r>
            <a:endParaRPr lang="en-US" sz="3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EE072-F083-48B5-91F9-4F6A55E8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52" y="2048283"/>
            <a:ext cx="5107012" cy="2044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D46195-442D-4645-87D8-7CD51D953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353" y="3590090"/>
            <a:ext cx="5481647" cy="30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4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D3B57B-8B00-4399-B836-980867752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463454" cy="762193"/>
          </a:xfrm>
        </p:spPr>
        <p:txBody>
          <a:bodyPr>
            <a:normAutofit/>
          </a:bodyPr>
          <a:lstStyle/>
          <a:p>
            <a:r>
              <a:rPr lang="sr-Cyrl-RS" sz="3000" b="1" dirty="0"/>
              <a:t>Пријава мобилном апликацијом </a:t>
            </a:r>
            <a:r>
              <a:rPr lang="sr-Latn-ME" sz="3000" b="1" dirty="0"/>
              <a:t>ConsentID</a:t>
            </a:r>
            <a:endParaRPr lang="en-US" sz="3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EE6F81-E9F0-410D-B273-9F75FC72D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8" y="3140403"/>
            <a:ext cx="3996954" cy="2459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427DFE-52F1-4FFA-8947-EDAA17CE0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768" y="3383191"/>
            <a:ext cx="5901724" cy="22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D3B57B-8B00-4399-B836-980867752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463454" cy="762193"/>
          </a:xfrm>
        </p:spPr>
        <p:txBody>
          <a:bodyPr>
            <a:normAutofit/>
          </a:bodyPr>
          <a:lstStyle/>
          <a:p>
            <a:r>
              <a:rPr lang="sr-Cyrl-RS" sz="3000" b="1" dirty="0"/>
              <a:t>Пријава мобилном апликацијом </a:t>
            </a:r>
            <a:r>
              <a:rPr lang="sr-Latn-ME" sz="3000" b="1" dirty="0"/>
              <a:t>ConsentID</a:t>
            </a:r>
            <a:endParaRPr lang="en-US" sz="3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FA27F-AC13-4D91-98CF-9CA43455A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206" y="2580852"/>
            <a:ext cx="1179116" cy="2695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41EB4-99B1-4D4E-ABD8-6FA4FE7BB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501" y="2443017"/>
            <a:ext cx="1710456" cy="2970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39C86-C4B5-47E3-B350-CC9CAE775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136" y="2718686"/>
            <a:ext cx="1367774" cy="26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D3B57B-8B00-4399-B836-980867752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Корисни линкови</a:t>
            </a:r>
            <a:endParaRPr lang="en-US" sz="3000" b="1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A2D8523-AEE3-497D-9D88-146DE0324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94985"/>
            <a:ext cx="9144000" cy="438243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Cyrl-RS" dirty="0"/>
              <a:t>1. Упутство за регистрацију корисничким именом и лозинком за грађане РС </a:t>
            </a:r>
            <a:r>
              <a:rPr lang="en-US" dirty="0">
                <a:hlinkClick r:id="rId3"/>
              </a:rPr>
              <a:t>https://eid.gov.rs/documents/Uputstvo_Za%20_registraciju%20_korisnickim%20_imenom_lozinkom_gradjanin_RS.pdf</a:t>
            </a:r>
            <a:endParaRPr lang="sr-Cyrl-RS" dirty="0"/>
          </a:p>
          <a:p>
            <a:pPr algn="just"/>
            <a:r>
              <a:rPr lang="sr-Cyrl-RS" dirty="0"/>
              <a:t>2. Упутство за регистрацију корисничким именом и лозинком за стране држављане-резиденте </a:t>
            </a:r>
            <a:r>
              <a:rPr lang="en-US" dirty="0">
                <a:hlinkClick r:id="rId4"/>
              </a:rPr>
              <a:t>https://eid.gov.rs/documents/Uputstvo_Za_registraciju_korisnickim_imenom_lozinkom_strani_drzavljanin.pdf</a:t>
            </a:r>
            <a:endParaRPr lang="sr-Cyrl-RS" dirty="0"/>
          </a:p>
          <a:p>
            <a:pPr algn="just"/>
            <a:r>
              <a:rPr lang="sr-Cyrl-RS" dirty="0"/>
              <a:t>3. Упутство за регистрацију квалификованим електронским сертификатом</a:t>
            </a:r>
          </a:p>
          <a:p>
            <a:pPr algn="just"/>
            <a:r>
              <a:rPr lang="en-US" dirty="0">
                <a:hlinkClick r:id="rId5"/>
              </a:rPr>
              <a:t>https://eid.gov.rs/documents/Uputstvo_za_registraciju_kvalifikovanim_elektronskim_sertifikatom.pdf</a:t>
            </a:r>
            <a:endParaRPr lang="sr-Cyrl-RS" dirty="0"/>
          </a:p>
          <a:p>
            <a:pPr algn="just"/>
            <a:r>
              <a:rPr lang="sr-Cyrl-RS" dirty="0"/>
              <a:t>4. Упутство за инсталацију мобилне апликације </a:t>
            </a:r>
            <a:r>
              <a:rPr lang="sr-Latn-ME" dirty="0"/>
              <a:t>ConsentID </a:t>
            </a:r>
            <a:r>
              <a:rPr lang="sr-Latn-ME" dirty="0">
                <a:hlinkClick r:id="rId6"/>
              </a:rPr>
              <a:t>https://eid.gov.rs/documents/Uputstvo_Za_instalaciju_mobilne_aplikacije_ConsentID.pdf</a:t>
            </a:r>
            <a:endParaRPr lang="sr-Cyrl-RS" dirty="0"/>
          </a:p>
          <a:p>
            <a:pPr algn="just"/>
            <a:r>
              <a:rPr lang="sr-Cyrl-RS" dirty="0"/>
              <a:t>5. Упутство за генерисање параметара за мобилну апликацију </a:t>
            </a:r>
            <a:r>
              <a:rPr lang="sr-Latn-ME" dirty="0"/>
              <a:t>ConsentID</a:t>
            </a:r>
            <a:r>
              <a:rPr lang="sr-Cyrl-RS" dirty="0"/>
              <a:t> помоћу квалификованог електронског сертификата </a:t>
            </a:r>
            <a:endParaRPr lang="sr-Latn-ME" dirty="0"/>
          </a:p>
          <a:p>
            <a:pPr algn="just"/>
            <a:r>
              <a:rPr lang="en-US" dirty="0">
                <a:hlinkClick r:id="rId7"/>
              </a:rPr>
              <a:t>https://eid.gov.rs/documents/Uputstvo_Generisanje_parametara_za_ConsentID_pomocu_kvalifikovanog_elektronskog_sertifikata.pdf</a:t>
            </a:r>
            <a:endParaRPr lang="sr-Latn-ME" dirty="0"/>
          </a:p>
          <a:p>
            <a:pPr algn="just"/>
            <a:r>
              <a:rPr lang="sr-Cyrl-RS" dirty="0"/>
              <a:t>6. Списак шалтера на којима је могуће добити параметре за активацију мобилне апликације </a:t>
            </a:r>
            <a:r>
              <a:rPr lang="sr-Latn-ME" dirty="0"/>
              <a:t>ConsentID </a:t>
            </a:r>
            <a:r>
              <a:rPr lang="sr-Latn-ME" dirty="0">
                <a:hlinkClick r:id="rId8"/>
              </a:rPr>
              <a:t>https://eid.gov.rs/documents/Lokacije_eID.pdf</a:t>
            </a:r>
            <a:endParaRPr lang="en-US" dirty="0"/>
          </a:p>
          <a:p>
            <a:pPr algn="just"/>
            <a:r>
              <a:rPr lang="en-US" dirty="0"/>
              <a:t>7. </a:t>
            </a:r>
            <a:r>
              <a:rPr lang="sr-Cyrl-RS" dirty="0"/>
              <a:t>Контакт центар </a:t>
            </a:r>
            <a:r>
              <a:rPr lang="en-US" dirty="0">
                <a:hlinkClick r:id="rId9"/>
              </a:rPr>
              <a:t>office@ite.gov.rs</a:t>
            </a:r>
            <a:r>
              <a:rPr lang="en-US" dirty="0"/>
              <a:t> </a:t>
            </a:r>
            <a:r>
              <a:rPr lang="sr-Cyrl-RS" dirty="0"/>
              <a:t> –  пружа подршку за проблем</a:t>
            </a:r>
            <a:r>
              <a:rPr lang="en-US" dirty="0"/>
              <a:t> </a:t>
            </a:r>
            <a:r>
              <a:rPr lang="sr-Cyrl-RS" dirty="0"/>
              <a:t>приликом </a:t>
            </a:r>
            <a:r>
              <a:rPr lang="sr-Cyrl-RS"/>
              <a:t>регистрације или пријаве на Портал за електронску идентификацију</a:t>
            </a:r>
            <a:endParaRPr lang="sr-Latn-ME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0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B7EC-1590-4C05-BB29-568BF640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376" y="1728624"/>
            <a:ext cx="10515600" cy="131318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sr-Cyrl-RS" sz="6300" b="1" dirty="0">
                <a:solidFill>
                  <a:schemeClr val="bg1"/>
                </a:solidFill>
              </a:rPr>
              <a:t>Хвала на пажњи</a:t>
            </a:r>
            <a:endParaRPr lang="en-US" sz="63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45" y="379208"/>
            <a:ext cx="4683647" cy="48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9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60FC-CC3B-41B8-9AFF-7050AFC1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550"/>
            <a:ext cx="11353800" cy="719138"/>
          </a:xfrm>
        </p:spPr>
        <p:txBody>
          <a:bodyPr>
            <a:noAutofit/>
          </a:bodyPr>
          <a:lstStyle/>
          <a:p>
            <a:br>
              <a:rPr lang="sr-Cyrl-RS" sz="2600" b="1" u="sng" dirty="0"/>
            </a:br>
            <a:br>
              <a:rPr lang="sr-Cyrl-RS" sz="2600" b="1" u="sng" dirty="0"/>
            </a:br>
            <a:r>
              <a:rPr lang="sr-Cyrl-RS" sz="2600" b="1" u="sng" dirty="0"/>
              <a:t>Како регистровати кориснички налог на Порталу за електронску идентификацију?</a:t>
            </a:r>
            <a:br>
              <a:rPr lang="sr-Cyrl-RS" sz="2600" b="1" u="sng" dirty="0"/>
            </a:br>
            <a:endParaRPr lang="en-US" sz="26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33A9-1821-4F58-B2F9-6566CC4304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r>
              <a:rPr lang="sr-Cyrl-RS" sz="2000" dirty="0"/>
              <a:t>Регистрација је могућа на два начина:</a:t>
            </a:r>
          </a:p>
          <a:p>
            <a:pPr marL="0" indent="0">
              <a:buNone/>
            </a:pPr>
            <a:r>
              <a:rPr lang="sr-Cyrl-RS" sz="2000" b="1" dirty="0"/>
              <a:t>1. корисничким именом и лозинком (онлајн) уз обавезно преузимање параметара за активацију мобилне апликацие </a:t>
            </a:r>
            <a:r>
              <a:rPr lang="sr-Latn-ME" sz="2000" b="1" dirty="0"/>
              <a:t>ConsentID </a:t>
            </a:r>
            <a:r>
              <a:rPr lang="sr-Cyrl-RS" sz="2000" dirty="0"/>
              <a:t>на неком од шалтера. Списак шалтера је доступан на линку </a:t>
            </a:r>
            <a:r>
              <a:rPr lang="en-US" sz="2000" dirty="0">
                <a:hlinkClick r:id="rId3"/>
              </a:rPr>
              <a:t>https://eid.gov.rs/documents/Lokacije_eID.pdf</a:t>
            </a:r>
            <a:endParaRPr lang="sr-Cyrl-RS" sz="2000" dirty="0"/>
          </a:p>
          <a:p>
            <a:pPr marL="0" indent="0" algn="ctr">
              <a:buNone/>
            </a:pPr>
            <a:endParaRPr lang="sr-Cyrl-RS" sz="2000" b="1" dirty="0"/>
          </a:p>
          <a:p>
            <a:pPr marL="0" indent="0">
              <a:buNone/>
            </a:pPr>
            <a:r>
              <a:rPr lang="sr-Cyrl-RS" sz="2000" b="1" dirty="0"/>
              <a:t>2. квалификованим електронским сертификатом</a:t>
            </a:r>
            <a:endParaRPr lang="en-US" sz="20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CB42E85-7177-4C2A-9780-4CB9C5E19A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1ED91E-9BFC-4360-A2CC-5CCFDF590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627" y="2370285"/>
            <a:ext cx="5035173" cy="32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BF9C0-FBB4-4B5A-83A7-3699DB55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У наставку </a:t>
            </a:r>
            <a:r>
              <a:rPr lang="sr-Cyrl-RS" sz="2400" kern="120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је приказан </a:t>
            </a:r>
            <a:r>
              <a:rPr lang="sr-Cyrl-R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поступак </a:t>
            </a:r>
            <a:r>
              <a:rPr lang="sr-Cyrl-RS" sz="2400" dirty="0">
                <a:solidFill>
                  <a:srgbClr val="FFFFFF"/>
                </a:solidFill>
                <a:highlight>
                  <a:srgbClr val="1A4275"/>
                </a:highlight>
              </a:rPr>
              <a:t>р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егистрациј</a:t>
            </a:r>
            <a:r>
              <a:rPr lang="sr-Cyrl-R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е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налога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корисничким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именом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и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лозинком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(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онлајн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)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на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Порталу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ЕИД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уз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обавезно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преузимање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параметара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за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активацију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мобилне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апликацие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ConsentID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на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неком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од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шалтера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.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Списак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шалтера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је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доступан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на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линку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  <a:hlinkClick r:id="rId2"/>
              </a:rPr>
              <a:t>https://eid.gov.rs/documents/Lokacije_eID.pdf</a:t>
            </a:r>
            <a:br>
              <a:rPr lang="en-US" sz="2400" kern="1200" dirty="0">
                <a:solidFill>
                  <a:srgbClr val="FFFFFF"/>
                </a:solidFill>
                <a:highlight>
                  <a:srgbClr val="1A4275"/>
                </a:highlight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rgbClr val="FFFFFF"/>
              </a:solidFill>
              <a:highlight>
                <a:srgbClr val="1A4275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73" name="Content Placeholder 72">
            <a:extLst>
              <a:ext uri="{FF2B5EF4-FFF2-40B4-BE49-F238E27FC236}">
                <a16:creationId xmlns:a16="http://schemas.microsoft.com/office/drawing/2014/main" id="{6DB679FF-01CE-3181-6195-C77F33E22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818" y="640082"/>
            <a:ext cx="6848715" cy="248488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3F6BFE-5133-42C8-890F-0E6C0EA6E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7" y="684650"/>
            <a:ext cx="6894236" cy="23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2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AEC7C-6985-4737-B68B-E3FDE314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Форма</a:t>
            </a:r>
            <a:r>
              <a:rPr lang="en-US" sz="36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за</a:t>
            </a:r>
            <a:r>
              <a:rPr lang="en-US" sz="36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регистрацију</a:t>
            </a:r>
            <a:r>
              <a:rPr lang="en-US" sz="36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корисничким</a:t>
            </a:r>
            <a:r>
              <a:rPr lang="en-US" sz="36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именом</a:t>
            </a:r>
            <a:r>
              <a:rPr lang="en-US" sz="36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и </a:t>
            </a:r>
            <a:r>
              <a:rPr lang="en-US" sz="36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лозинком</a:t>
            </a:r>
            <a:endParaRPr lang="en-US" sz="3600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56319D-F245-40E9-9667-1BC35A5E16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60519" y="467208"/>
            <a:ext cx="390956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09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1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13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Freeform: Shape 115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3CFBA-AB89-4255-9BE9-8FFDC8F8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39" y="1029830"/>
            <a:ext cx="3041803" cy="29078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Након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послате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регистрације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корисничким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именом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и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лозинком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потребно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је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да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одете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на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адресу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електронске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поште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којом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сте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се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регистровали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пронађете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мејл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од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sr-Latn-ME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hlinkClick r:id="rId2"/>
              </a:rPr>
              <a:t>v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hlinkClick r:id="rId2"/>
              </a:rPr>
              <a:t>erifikacija@eid.gov.rs</a:t>
            </a:r>
            <a:br>
              <a:rPr kumimoji="0" lang="sr-Latn-ME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и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кликнете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на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дугме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sr-Cyrl-R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П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отврди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.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Од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тог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момента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, а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најкасније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у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року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од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48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сати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Ваш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кориснички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налог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ће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бити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одобрен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о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чему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ћете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бити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обавештени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путем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мејла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915F34-452C-485E-A134-F67FF53A8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56" y="2768138"/>
            <a:ext cx="3387578" cy="2280797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5161853-8511-4B86-ACAC-642463712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730" y="2768138"/>
            <a:ext cx="3419533" cy="20628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586E34-A4BD-442A-BEA0-FC135A31A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56" y="317206"/>
            <a:ext cx="7112423" cy="21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1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87BC924-A536-41F9-BB3C-E7B85B065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20176"/>
            <a:ext cx="6172200" cy="4051318"/>
          </a:xfrm>
        </p:spPr>
        <p:txBody>
          <a:bodyPr/>
          <a:lstStyle/>
          <a:p>
            <a:endParaRPr lang="sr-Latn-ME" sz="2000" dirty="0">
              <a:solidFill>
                <a:schemeClr val="tx2"/>
              </a:solidFill>
            </a:endParaRPr>
          </a:p>
          <a:p>
            <a:endParaRPr lang="sr-Latn-ME" sz="2000" dirty="0">
              <a:solidFill>
                <a:schemeClr val="tx2"/>
              </a:solidFill>
            </a:endParaRPr>
          </a:p>
          <a:p>
            <a:endParaRPr lang="sr-Latn-ME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Детаљно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упутство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за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инсталацију</a:t>
            </a:r>
            <a:r>
              <a:rPr lang="en-US" sz="2000" dirty="0">
                <a:solidFill>
                  <a:schemeClr val="tx2"/>
                </a:solidFill>
              </a:rPr>
              <a:t> и </a:t>
            </a:r>
            <a:r>
              <a:rPr lang="en-US" sz="2000" dirty="0" err="1">
                <a:solidFill>
                  <a:schemeClr val="tx2"/>
                </a:solidFill>
              </a:rPr>
              <a:t>активацију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мобилне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апликације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ConsentID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је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доступно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на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линку</a:t>
            </a:r>
            <a:endParaRPr lang="sr-Cyrl-R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hlinkClick r:id="rId3"/>
              </a:rPr>
              <a:t>https://eid.gov.rs/documents/Uputstvo_Za_instalaciju_mobilne_aplikacije_ConsentID.pdf</a:t>
            </a:r>
            <a:endParaRPr lang="sr-Cyrl-R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861A3-E470-45D1-A62A-B3D7B99BFAC2}"/>
              </a:ext>
            </a:extLst>
          </p:cNvPr>
          <p:cNvSpPr txBox="1"/>
          <p:nvPr/>
        </p:nvSpPr>
        <p:spPr>
          <a:xfrm>
            <a:off x="602166" y="1081668"/>
            <a:ext cx="109058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Након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sr-Cyrl-RS" sz="2000" dirty="0">
                <a:solidFill>
                  <a:schemeClr val="tx2"/>
                </a:solidFill>
                <a:ea typeface="+mj-ea"/>
                <a:cs typeface="+mj-cs"/>
              </a:rPr>
              <a:t>одобрене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онлајн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регистрације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корисничким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именом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и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лозинком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обавезно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је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sr-Cyrl-RS" sz="2000" kern="1200" dirty="0">
                <a:solidFill>
                  <a:schemeClr val="tx2"/>
                </a:solidFill>
                <a:ea typeface="+mj-ea"/>
                <a:cs typeface="+mj-cs"/>
              </a:rPr>
              <a:t>лично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преузимање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параметара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за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мобилну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апликацију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ConsentID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на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неком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од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шалтера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наших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регистрационих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тела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(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одређени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шалтери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поште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,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општине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,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банке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–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списак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шалтера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је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доступан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на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ea typeface="+mj-ea"/>
                <a:cs typeface="+mj-cs"/>
              </a:rPr>
              <a:t>линку</a:t>
            </a:r>
            <a:r>
              <a:rPr lang="en-US" sz="2000" kern="1200" dirty="0">
                <a:solidFill>
                  <a:schemeClr val="tx2"/>
                </a:solidFill>
                <a:ea typeface="+mj-ea"/>
                <a:cs typeface="+mj-cs"/>
              </a:rPr>
              <a:t>  https://eid.gov.rs/documents/Lokacije_eID.pdf)</a:t>
            </a: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AEB346-B291-4038-BF48-01DC9633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17" y="2607821"/>
            <a:ext cx="3638259" cy="35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2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09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1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13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Freeform: Shape 115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3CFBA-AB89-4255-9BE9-8FFDC8F8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1" y="666266"/>
            <a:ext cx="3041803" cy="29078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ru-RU" sz="2600" b="0" i="0" dirty="0">
                <a:solidFill>
                  <a:schemeClr val="bg1"/>
                </a:solidFill>
                <a:effectLst/>
                <a:latin typeface="+mn-lt"/>
              </a:rPr>
              <a:t>Параметре за активацију мобилне апликације ConsentID можете самостално генерисати</a:t>
            </a:r>
            <a:r>
              <a:rPr lang="sr-Latn-ME" sz="26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sr-Cyrl-RS" sz="2600" b="0" i="0" dirty="0">
                <a:solidFill>
                  <a:schemeClr val="bg1"/>
                </a:solidFill>
                <a:effectLst/>
                <a:latin typeface="+mn-lt"/>
              </a:rPr>
              <a:t>на Порталу за електронску идентификацију</a:t>
            </a:r>
            <a:r>
              <a:rPr lang="ru-RU" sz="2600" b="0" i="0" dirty="0">
                <a:solidFill>
                  <a:schemeClr val="bg1"/>
                </a:solidFill>
                <a:effectLst/>
                <a:latin typeface="+mn-lt"/>
              </a:rPr>
              <a:t> уколико поседујете квалификовани електронски сертификат</a:t>
            </a:r>
            <a:endParaRPr kumimoji="0" lang="en-US" sz="2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4822568-E606-4E86-A3A9-EB6F86B35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49786"/>
              </p:ext>
            </p:extLst>
          </p:nvPr>
        </p:nvGraphicFramePr>
        <p:xfrm>
          <a:off x="4971949" y="4337106"/>
          <a:ext cx="2622032" cy="167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3" imgW="2026667" imgH="1295238" progId="Paint.Picture">
                  <p:embed/>
                </p:oleObj>
              </mc:Choice>
              <mc:Fallback>
                <p:oleObj name="Bitmap Image" r:id="rId3" imgW="2026667" imgH="1295238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944C82A-85C7-4452-B2C6-3DDE63D9B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949" y="4337106"/>
                        <a:ext cx="2622032" cy="1675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0B2F9A0-D097-4A28-B213-527FC9018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2372" y="4356023"/>
            <a:ext cx="2000250" cy="1438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45CFEB-05F6-4E74-93D1-FE397450A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385" y="0"/>
            <a:ext cx="6474520" cy="35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0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D3B57B-8B00-4399-B836-98086775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Autofit/>
          </a:bodyPr>
          <a:lstStyle/>
          <a:p>
            <a:br>
              <a:rPr lang="sr-Cyrl-RS" sz="2800" b="1" dirty="0">
                <a:latin typeface="+mn-lt"/>
              </a:rPr>
            </a:br>
            <a:br>
              <a:rPr lang="sr-Cyrl-RS" sz="2800" b="1" dirty="0">
                <a:latin typeface="+mn-lt"/>
              </a:rPr>
            </a:br>
            <a:br>
              <a:rPr lang="sr-Cyrl-RS" sz="2800" b="1" dirty="0">
                <a:latin typeface="+mn-lt"/>
              </a:rPr>
            </a:br>
            <a:br>
              <a:rPr lang="sr-Cyrl-RS" sz="2800" b="1" dirty="0">
                <a:latin typeface="+mn-lt"/>
              </a:rPr>
            </a:br>
            <a:r>
              <a:rPr lang="sr-Cyrl-RS" sz="2800" b="1" dirty="0">
                <a:latin typeface="+mn-lt"/>
              </a:rPr>
              <a:t>Регистрација квалификованим електронским сертификатом</a:t>
            </a:r>
            <a:br>
              <a:rPr lang="sr-Cyrl-RS" sz="2800" b="1" dirty="0">
                <a:latin typeface="+mn-lt"/>
              </a:rPr>
            </a:br>
            <a:r>
              <a:rPr lang="sr-Cyrl-RS" sz="2800" b="1" dirty="0">
                <a:latin typeface="+mn-lt"/>
              </a:rPr>
              <a:t> 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C55E-F2FF-46E2-BFCC-D89FF9675B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endParaRPr lang="sr-Latn-ME" b="0" i="0" dirty="0">
              <a:solidFill>
                <a:srgbClr val="253965"/>
              </a:solidFill>
              <a:effectLst/>
              <a:latin typeface="Montserrat" panose="00000500000000000000" pitchFamily="2" charset="0"/>
            </a:endParaRPr>
          </a:p>
          <a:p>
            <a:pPr marL="0" indent="0" algn="l">
              <a:buNone/>
            </a:pPr>
            <a:r>
              <a:rPr lang="ru-RU" sz="3300" b="0" i="0" dirty="0">
                <a:solidFill>
                  <a:srgbClr val="253965"/>
                </a:solidFill>
                <a:effectLst/>
              </a:rPr>
              <a:t>Сертификациона тела која издају квалификоване електронске сертификате у Републици Србији су:</a:t>
            </a:r>
          </a:p>
          <a:p>
            <a:pPr marL="0" indent="0" algn="l">
              <a:buNone/>
            </a:pPr>
            <a:br>
              <a:rPr lang="ru-RU" dirty="0"/>
            </a:br>
            <a:r>
              <a:rPr lang="sr-Latn-ME" dirty="0"/>
              <a:t>1. </a:t>
            </a:r>
            <a:r>
              <a:rPr lang="ru-RU" b="1" i="0" u="sng" dirty="0">
                <a:solidFill>
                  <a:srgbClr val="253965"/>
                </a:solidFill>
                <a:effectLst/>
                <a:latin typeface="Montserrat" panose="00000500000000000000" pitchFamily="2" charset="0"/>
                <a:hlinkClick r:id="rId3"/>
              </a:rPr>
              <a:t>Сертификационо тело Министарства унутрашњих послова - свака издата лична карта са чипом.</a:t>
            </a:r>
            <a:endParaRPr lang="sr-Latn-ME" b="1" i="0" u="sng" dirty="0">
              <a:solidFill>
                <a:srgbClr val="253965"/>
              </a:solidFill>
              <a:effectLst/>
              <a:latin typeface="Montserrat" panose="00000500000000000000" pitchFamily="2" charset="0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253965"/>
              </a:solidFill>
              <a:effectLst/>
              <a:latin typeface="Montserrat" panose="00000500000000000000" pitchFamily="2" charset="0"/>
            </a:endParaRPr>
          </a:p>
          <a:p>
            <a:pPr marL="0" indent="0" algn="l">
              <a:buNone/>
            </a:pPr>
            <a:r>
              <a:rPr lang="sr-Latn-ME" b="1" i="0" u="sng" dirty="0">
                <a:solidFill>
                  <a:srgbClr val="253965"/>
                </a:solidFill>
                <a:effectLst/>
                <a:latin typeface="Montserrat" panose="00000500000000000000" pitchFamily="2" charset="0"/>
                <a:hlinkClick r:id="rId4"/>
              </a:rPr>
              <a:t>2. </a:t>
            </a:r>
            <a:r>
              <a:rPr lang="ru-RU" b="1" i="0" u="sng" dirty="0">
                <a:solidFill>
                  <a:srgbClr val="253965"/>
                </a:solidFill>
                <a:effectLst/>
                <a:latin typeface="Montserrat" panose="00000500000000000000" pitchFamily="2" charset="0"/>
                <a:hlinkClick r:id="rId4"/>
              </a:rPr>
              <a:t>Сертификационо тело ЈП Пошта Србије.</a:t>
            </a:r>
            <a:endParaRPr lang="sr-Latn-ME" u="sng" dirty="0">
              <a:solidFill>
                <a:srgbClr val="253965"/>
              </a:solidFill>
              <a:latin typeface="Montserrat" panose="00000500000000000000" pitchFamily="2" charset="0"/>
            </a:endParaRPr>
          </a:p>
          <a:p>
            <a:pPr marL="0" indent="0" algn="l">
              <a:buNone/>
            </a:pPr>
            <a:br>
              <a:rPr lang="ru-RU" dirty="0"/>
            </a:br>
            <a:r>
              <a:rPr lang="sr-Latn-ME" dirty="0"/>
              <a:t>3. </a:t>
            </a:r>
            <a:r>
              <a:rPr lang="ru-RU" b="1" i="0" u="sng" dirty="0">
                <a:solidFill>
                  <a:srgbClr val="253965"/>
                </a:solidFill>
                <a:effectLst/>
                <a:latin typeface="Montserrat" panose="00000500000000000000" pitchFamily="2" charset="0"/>
                <a:hlinkClick r:id="rId5"/>
              </a:rPr>
              <a:t>Сертификационо тело Привредна комора Србије.</a:t>
            </a:r>
            <a:endParaRPr lang="ru-RU" b="0" i="0" dirty="0">
              <a:solidFill>
                <a:srgbClr val="253965"/>
              </a:solidFill>
              <a:effectLst/>
              <a:latin typeface="Montserrat" panose="00000500000000000000" pitchFamily="2" charset="0"/>
            </a:endParaRPr>
          </a:p>
          <a:p>
            <a:pPr marL="0" indent="0" algn="l">
              <a:buNone/>
            </a:pPr>
            <a:br>
              <a:rPr lang="ru-RU" dirty="0"/>
            </a:br>
            <a:r>
              <a:rPr lang="sr-Latn-ME" dirty="0"/>
              <a:t>4. </a:t>
            </a:r>
            <a:r>
              <a:rPr lang="ru-RU" b="1" i="0" u="sng" dirty="0">
                <a:solidFill>
                  <a:srgbClr val="253965"/>
                </a:solidFill>
                <a:effectLst/>
                <a:latin typeface="Montserrat" panose="00000500000000000000" pitchFamily="2" charset="0"/>
                <a:hlinkClick r:id="rId6"/>
              </a:rPr>
              <a:t>Сертификационо тело HALCOM.</a:t>
            </a:r>
            <a:endParaRPr lang="ru-RU" b="0" i="0" dirty="0">
              <a:solidFill>
                <a:srgbClr val="253965"/>
              </a:solidFill>
              <a:effectLst/>
              <a:latin typeface="Montserrat" panose="00000500000000000000" pitchFamily="2" charset="0"/>
            </a:endParaRPr>
          </a:p>
          <a:p>
            <a:pPr marL="0" indent="0" algn="l">
              <a:buNone/>
            </a:pPr>
            <a:br>
              <a:rPr lang="ru-RU" dirty="0"/>
            </a:br>
            <a:r>
              <a:rPr lang="sr-Latn-ME" dirty="0"/>
              <a:t>5. </a:t>
            </a:r>
            <a:r>
              <a:rPr lang="ru-RU" b="1" i="0" u="sng" dirty="0">
                <a:solidFill>
                  <a:srgbClr val="253965"/>
                </a:solidFill>
                <a:effectLst/>
                <a:latin typeface="Montserrat" panose="00000500000000000000" pitchFamily="2" charset="0"/>
                <a:hlinkClick r:id="rId7"/>
              </a:rPr>
              <a:t>Сертификационо тело E-Smart Systems DOO Beograd.</a:t>
            </a:r>
            <a:endParaRPr lang="ru-RU" b="0" i="0" dirty="0">
              <a:solidFill>
                <a:srgbClr val="253965"/>
              </a:solidFill>
              <a:effectLst/>
              <a:latin typeface="Montserrat" panose="00000500000000000000" pitchFamily="2" charset="0"/>
            </a:endParaRPr>
          </a:p>
          <a:p>
            <a:pPr marL="0" indent="0">
              <a:buNone/>
            </a:pPr>
            <a:br>
              <a:rPr lang="ru-RU" dirty="0"/>
            </a:b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358DDD0-9381-4739-B1C9-BE7C64399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172200" y="2163358"/>
            <a:ext cx="5181600" cy="183793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45DEF9-669A-4CB5-9C4E-BA575AEB0C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80" y="4355217"/>
            <a:ext cx="3589020" cy="2028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2198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D3B57B-8B00-4399-B836-98086775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RS" sz="3000" b="1" dirty="0"/>
            </a:br>
            <a:br>
              <a:rPr lang="sr-Cyrl-RS" sz="3000" b="1" dirty="0"/>
            </a:br>
            <a:br>
              <a:rPr lang="sr-Cyrl-RS" sz="3000" b="1" dirty="0"/>
            </a:br>
            <a:br>
              <a:rPr lang="sr-Cyrl-RS" sz="3000" b="1" dirty="0"/>
            </a:br>
            <a:br>
              <a:rPr lang="sr-Cyrl-RS" sz="3000" b="1" dirty="0"/>
            </a:br>
            <a:r>
              <a:rPr lang="sr-Cyrl-RS" sz="3000" b="1" dirty="0"/>
              <a:t> </a:t>
            </a:r>
            <a:endParaRPr lang="en-US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C55E-F2FF-46E2-BFCC-D89FF9675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802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Форма за регистрацију квалификованим електронским сертификатом за грађане </a:t>
            </a:r>
            <a:r>
              <a:rPr lang="sr-Cyrl-RS" dirty="0"/>
              <a:t>Републике </a:t>
            </a:r>
            <a:r>
              <a:rPr lang="ru-RU" dirty="0"/>
              <a:t>Србије и резиденте</a:t>
            </a:r>
            <a:br>
              <a:rPr lang="ru-RU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813CB-6EFD-452D-A420-6E308A7EF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431" y="1825625"/>
            <a:ext cx="6423569" cy="46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395</TotalTime>
  <Words>695</Words>
  <Application>Microsoft Office PowerPoint</Application>
  <PresentationFormat>Widescreen</PresentationFormat>
  <Paragraphs>48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Bitmap Image</vt:lpstr>
      <vt:lpstr>Портал за електронску идентификацију https://eid.gov.rs/    </vt:lpstr>
      <vt:lpstr>  Како регистровати кориснички налог на Порталу за електронску идентификацију? </vt:lpstr>
      <vt:lpstr>У наставку је приказан поступак регистрације налога корисничким именом и лозинком (онлајн) на Порталу ЕИД уз обавезно преузимање параметара за активацију мобилне апликацие ConsentID на неком од шалтера. Списак шалтера је доступан на линку https://eid.gov.rs/documents/Lokacije_eID.pdf </vt:lpstr>
      <vt:lpstr>Форма за регистрацију корисничким именом и лозинком</vt:lpstr>
      <vt:lpstr>Након послате регистрације корисничким именом и лозинком  потребно је да одете на адресу електронске поште којом сте се регистровали, пронађете мејл од verifikacija@eid.gov.rs  и кликнете на дугме Потврди. Од тог момента, а најкасније у року од 48 сати, Ваш кориснички налог ће бити одобрен о чему ћете бити обавештени путем мејла.</vt:lpstr>
      <vt:lpstr>PowerPoint Presentation</vt:lpstr>
      <vt:lpstr>Параметре за активацију мобилне апликације ConsentID можете самостално генерисати на Порталу за електронску идентификацију уколико поседујете квалификовани електронски сертификат</vt:lpstr>
      <vt:lpstr>    Регистрација квалификованим електронским сертификатом  </vt:lpstr>
      <vt:lpstr>      </vt:lpstr>
      <vt:lpstr>      </vt:lpstr>
      <vt:lpstr>Пријава квалификованим електронским сертификатом </vt:lpstr>
      <vt:lpstr>Пријава мобилном апликацијом ConsentID</vt:lpstr>
      <vt:lpstr>Пријава мобилном апликацијом ConsentID</vt:lpstr>
      <vt:lpstr>Корисни линкови</vt:lpstr>
      <vt:lpstr> Хвала на пажњи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Регистрација корисника и издавање параметара</dc:title>
  <dc:creator>Danijela Mlađen</dc:creator>
  <cp:lastModifiedBy>Danijela Mlađen</cp:lastModifiedBy>
  <cp:revision>15</cp:revision>
  <dcterms:created xsi:type="dcterms:W3CDTF">2021-02-23T08:33:58Z</dcterms:created>
  <dcterms:modified xsi:type="dcterms:W3CDTF">2022-09-13T04:55:53Z</dcterms:modified>
</cp:coreProperties>
</file>